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8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23" r:id="rId12"/>
    <p:sldId id="313" r:id="rId13"/>
    <p:sldId id="314" r:id="rId14"/>
    <p:sldId id="315" r:id="rId15"/>
    <p:sldId id="318" r:id="rId16"/>
    <p:sldId id="316" r:id="rId17"/>
    <p:sldId id="319" r:id="rId18"/>
    <p:sldId id="320" r:id="rId19"/>
    <p:sldId id="321" r:id="rId20"/>
  </p:sldIdLst>
  <p:sldSz cx="9144000" cy="5143500" type="screen16x9"/>
  <p:notesSz cx="6858000" cy="9144000"/>
  <p:embeddedFontLs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Medium" panose="020B0604020202020204" charset="0"/>
      <p:regular r:id="rId26"/>
      <p:bold r:id="rId27"/>
      <p:italic r:id="rId28"/>
      <p:boldItalic r:id="rId29"/>
    </p:embeddedFont>
    <p:embeddedFont>
      <p:font typeface="Montserrat ExtraBold" panose="020B0604020202020204" charset="0"/>
      <p:bold r:id="rId30"/>
      <p:boldItalic r:id="rId31"/>
    </p:embeddedFont>
    <p:embeddedFont>
      <p:font typeface="Montserrat Extra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6E01CB2-6DF5-4E46-8A8E-E4115A6C1646}">
  <a:tblStyle styleId="{B6E01CB2-6DF5-4E46-8A8E-E4115A6C16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696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9797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4" r:id="rId6"/>
    <p:sldLayoutId id="2147483669" r:id="rId7"/>
    <p:sldLayoutId id="2147483670" r:id="rId8"/>
    <p:sldLayoutId id="2147483675" r:id="rId9"/>
    <p:sldLayoutId id="2147483676" r:id="rId10"/>
    <p:sldLayoutId id="2147483677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00150"/>
            <a:ext cx="4792200" cy="139465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RISC-V Cores </a:t>
            </a:r>
            <a:r>
              <a:rPr lang="en-US" dirty="0"/>
              <a:t>in </a:t>
            </a:r>
            <a:r>
              <a:rPr lang="en-US" dirty="0" err="1"/>
              <a:t>IoT</a:t>
            </a:r>
            <a:r>
              <a:rPr lang="en-US" dirty="0"/>
              <a:t> Applications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ThaiNgo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 smtClean="0"/>
              <a:t>10/16/2022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CVA6 (Ariane)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altLang="en-US" sz="1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ZERO-RISCY pipeline</a:t>
            </a:r>
          </a:p>
        </p:txBody>
      </p:sp>
      <p:sp>
        <p:nvSpPr>
          <p:cNvPr id="4" name="AutoShape 2" descr="ZERO-RISCY pipeline"/>
          <p:cNvSpPr>
            <a:spLocks noChangeAspect="1" noChangeArrowheads="1"/>
          </p:cNvSpPr>
          <p:nvPr/>
        </p:nvSpPr>
        <p:spPr bwMode="auto">
          <a:xfrm>
            <a:off x="155575" y="-5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 descr="C:\Users\Asus\Downloads\Untitled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69388"/>
            <a:ext cx="6305550" cy="40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1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COMPARISONS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228600" y="1744399"/>
            <a:ext cx="2673142" cy="317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dirty="0"/>
              <a:t>Support RV32I, RV32E, RV32C, </a:t>
            </a:r>
            <a:r>
              <a:rPr lang="en-US" dirty="0" smtClean="0"/>
              <a:t>RV32M</a:t>
            </a:r>
          </a:p>
          <a:p>
            <a:pPr marL="139700" lvl="0" indent="0">
              <a:spcAft>
                <a:spcPts val="600"/>
              </a:spcAft>
              <a:buNone/>
            </a:pPr>
            <a:endParaRPr lang="en-US" dirty="0"/>
          </a:p>
          <a:p>
            <a:pPr marL="139700" lvl="0" indent="0">
              <a:spcAft>
                <a:spcPts val="600"/>
              </a:spcAft>
              <a:buNone/>
            </a:pPr>
            <a:r>
              <a:rPr lang="en-US" dirty="0" smtClean="0"/>
              <a:t> </a:t>
            </a:r>
          </a:p>
          <a:p>
            <a:pPr lvl="0">
              <a:spcAft>
                <a:spcPts val="600"/>
              </a:spcAft>
            </a:pPr>
            <a:r>
              <a:rPr lang="en-US" dirty="0"/>
              <a:t>2-stage </a:t>
            </a:r>
            <a:r>
              <a:rPr lang="en-US" dirty="0" smtClean="0"/>
              <a:t>pipeline: </a:t>
            </a:r>
          </a:p>
          <a:p>
            <a:pPr marL="139700" lvl="0" indent="0">
              <a:spcAft>
                <a:spcPts val="600"/>
              </a:spcAft>
              <a:buNone/>
            </a:pPr>
            <a:r>
              <a:rPr lang="en-US" sz="1300" b="1" i="1" dirty="0" smtClean="0"/>
              <a:t>  - Instruction </a:t>
            </a:r>
            <a:r>
              <a:rPr lang="en-US" sz="1300" b="1" i="1" dirty="0"/>
              <a:t>Fetch </a:t>
            </a:r>
            <a:r>
              <a:rPr lang="en-US" sz="1300" b="1" i="1" dirty="0" smtClean="0"/>
              <a:t>(IF) </a:t>
            </a:r>
          </a:p>
          <a:p>
            <a:pPr marL="139700" lvl="0" indent="0">
              <a:spcAft>
                <a:spcPts val="600"/>
              </a:spcAft>
              <a:buNone/>
            </a:pPr>
            <a:r>
              <a:rPr lang="en-US" sz="1300" b="1" i="1" dirty="0" smtClean="0"/>
              <a:t>  - Instruction </a:t>
            </a:r>
            <a:r>
              <a:rPr lang="en-US" sz="1300" b="1" i="1" dirty="0"/>
              <a:t>Decode and Execute (ID/EX)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3048000" y="1744399"/>
            <a:ext cx="2673142" cy="317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dirty="0" smtClean="0"/>
              <a:t>Support </a:t>
            </a:r>
            <a:r>
              <a:rPr lang="en-US" dirty="0"/>
              <a:t>RV32I, RV32C, RV32M, </a:t>
            </a:r>
            <a:r>
              <a:rPr lang="en-US" dirty="0" smtClean="0"/>
              <a:t>RV32F, </a:t>
            </a:r>
            <a:r>
              <a:rPr lang="en-US" dirty="0" err="1" smtClean="0"/>
              <a:t>Xcorev</a:t>
            </a:r>
            <a:r>
              <a:rPr lang="en-US" dirty="0" smtClean="0"/>
              <a:t>, </a:t>
            </a:r>
            <a:r>
              <a:rPr lang="en-US" dirty="0" err="1" smtClean="0"/>
              <a:t>Xpulpcluster</a:t>
            </a:r>
            <a:r>
              <a:rPr lang="en-US" dirty="0" smtClean="0"/>
              <a:t>, </a:t>
            </a:r>
            <a:r>
              <a:rPr lang="en-US" dirty="0" err="1"/>
              <a:t>Xpulpzfinx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4</a:t>
            </a:r>
            <a:r>
              <a:rPr lang="en-US" dirty="0" smtClean="0"/>
              <a:t>-stage pipeline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- Instruction </a:t>
            </a:r>
            <a:r>
              <a:rPr lang="en-US" sz="1300" b="1" i="1" dirty="0"/>
              <a:t>Fetch (IF</a:t>
            </a:r>
            <a:r>
              <a:rPr lang="en-US" sz="1300" b="1" i="1" dirty="0" smtClean="0"/>
              <a:t>)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- Instruction </a:t>
            </a:r>
            <a:r>
              <a:rPr lang="en-US" sz="1300" b="1" i="1" dirty="0"/>
              <a:t>Decode (ID</a:t>
            </a:r>
            <a:r>
              <a:rPr lang="en-US" sz="1300" b="1" i="1" dirty="0" smtClean="0"/>
              <a:t>)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- Execute </a:t>
            </a:r>
            <a:r>
              <a:rPr lang="en-US" sz="1300" b="1" i="1" dirty="0"/>
              <a:t>(EX</a:t>
            </a:r>
            <a:r>
              <a:rPr lang="en-US" sz="1300" b="1" i="1" dirty="0" smtClean="0"/>
              <a:t>)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- </a:t>
            </a:r>
            <a:r>
              <a:rPr lang="en-US" sz="1300" b="1" i="1" dirty="0" err="1" smtClean="0"/>
              <a:t>Writeback</a:t>
            </a:r>
            <a:r>
              <a:rPr lang="en-US" sz="1300" b="1" i="1" dirty="0" smtClean="0"/>
              <a:t> </a:t>
            </a:r>
            <a:r>
              <a:rPr lang="en-US" sz="1300" b="1" i="1" dirty="0"/>
              <a:t>(WB)</a:t>
            </a:r>
            <a:endParaRPr sz="1300" i="1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374858" y="1047750"/>
            <a:ext cx="2673142" cy="638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IBEX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3194247" y="1047750"/>
            <a:ext cx="2673142" cy="6383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CV32E40P 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994;p57"/>
          <p:cNvSpPr txBox="1">
            <a:spLocks/>
          </p:cNvSpPr>
          <p:nvPr/>
        </p:nvSpPr>
        <p:spPr>
          <a:xfrm>
            <a:off x="5867400" y="1748550"/>
            <a:ext cx="2673142" cy="316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Support RV64I</a:t>
            </a:r>
            <a:r>
              <a:rPr lang="en-US" dirty="0"/>
              <a:t>, </a:t>
            </a:r>
            <a:r>
              <a:rPr lang="en-US" dirty="0"/>
              <a:t>RV64IC, RV64M, </a:t>
            </a:r>
            <a:r>
              <a:rPr lang="en-US" dirty="0" smtClean="0"/>
              <a:t>RV64 </a:t>
            </a:r>
            <a:r>
              <a:rPr lang="en-US" dirty="0"/>
              <a:t>privilege </a:t>
            </a:r>
            <a:r>
              <a:rPr lang="en-US" dirty="0" smtClean="0"/>
              <a:t>extension</a:t>
            </a:r>
          </a:p>
          <a:p>
            <a:pPr marL="139700" indent="0">
              <a:spcAft>
                <a:spcPts val="600"/>
              </a:spcAft>
              <a:buNone/>
            </a:pPr>
            <a:endParaRPr lang="en-US" dirty="0" smtClean="0"/>
          </a:p>
          <a:p>
            <a:pPr>
              <a:spcBef>
                <a:spcPts val="1000"/>
              </a:spcBef>
            </a:pPr>
            <a:r>
              <a:rPr lang="en-US" dirty="0" smtClean="0"/>
              <a:t>6-stage pipeline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</a:t>
            </a:r>
            <a:r>
              <a:rPr lang="en-US" sz="1300" b="1" i="1" dirty="0"/>
              <a:t>- PC </a:t>
            </a:r>
            <a:r>
              <a:rPr lang="en-US" sz="1300" b="1" i="1" dirty="0" smtClean="0"/>
              <a:t>Generation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 smtClean="0"/>
              <a:t>  </a:t>
            </a:r>
            <a:r>
              <a:rPr lang="en-US" sz="1300" b="1" i="1" dirty="0"/>
              <a:t>- Instruction </a:t>
            </a:r>
            <a:r>
              <a:rPr lang="en-US" sz="1300" b="1" i="1" dirty="0" smtClean="0"/>
              <a:t>Fetch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 smtClean="0"/>
              <a:t>  </a:t>
            </a:r>
            <a:r>
              <a:rPr lang="en-US" sz="1300" b="1" i="1" dirty="0"/>
              <a:t>- Instruction </a:t>
            </a:r>
            <a:r>
              <a:rPr lang="en-US" sz="1300" b="1" i="1" dirty="0" smtClean="0"/>
              <a:t>Decode</a:t>
            </a:r>
            <a:endParaRPr lang="en-US" sz="1300" b="1" i="1" dirty="0"/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 - </a:t>
            </a:r>
            <a:r>
              <a:rPr lang="en-US" sz="1300" b="1" i="1" dirty="0" smtClean="0"/>
              <a:t>Issue</a:t>
            </a:r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 smtClean="0"/>
              <a:t>  </a:t>
            </a:r>
            <a:r>
              <a:rPr lang="en-US" sz="1300" b="1" i="1" dirty="0"/>
              <a:t>- </a:t>
            </a:r>
            <a:r>
              <a:rPr lang="en-US" sz="1300" b="1" i="1" dirty="0" smtClean="0"/>
              <a:t>Execute</a:t>
            </a:r>
            <a:endParaRPr lang="en-US" sz="1300" b="1" i="1" dirty="0"/>
          </a:p>
          <a:p>
            <a:pPr marL="139700" lvl="0" indent="0">
              <a:spcBef>
                <a:spcPts val="1000"/>
              </a:spcBef>
              <a:buNone/>
            </a:pPr>
            <a:r>
              <a:rPr lang="en-US" sz="1300" b="1" i="1" dirty="0"/>
              <a:t> </a:t>
            </a:r>
            <a:r>
              <a:rPr lang="en-US" sz="1300" b="1" i="1" dirty="0" smtClean="0"/>
              <a:t> - </a:t>
            </a:r>
            <a:r>
              <a:rPr lang="en-US" sz="1300" b="1" i="1" dirty="0"/>
              <a:t>Commit </a:t>
            </a:r>
            <a:endParaRPr lang="en-US" sz="1300" i="1" dirty="0"/>
          </a:p>
        </p:txBody>
      </p:sp>
      <p:sp>
        <p:nvSpPr>
          <p:cNvPr id="9" name="Google Shape;1996;p57"/>
          <p:cNvSpPr txBox="1">
            <a:spLocks/>
          </p:cNvSpPr>
          <p:nvPr/>
        </p:nvSpPr>
        <p:spPr>
          <a:xfrm>
            <a:off x="6013658" y="1051900"/>
            <a:ext cx="2673142" cy="63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CVA6 </a:t>
            </a:r>
          </a:p>
        </p:txBody>
      </p:sp>
    </p:spTree>
    <p:extLst>
      <p:ext uri="{BB962C8B-B14F-4D97-AF65-F5344CB8AC3E}">
        <p14:creationId xmlns:p14="http://schemas.microsoft.com/office/powerpoint/2010/main" val="41249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49"/>
            <a:ext cx="3400130" cy="1222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SOC </a:t>
            </a:r>
            <a:r>
              <a:rPr lang="en-US" dirty="0" smtClean="0"/>
              <a:t>PLATFROMS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8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SOC PLATFROMS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4"/>
            <a:ext cx="2067000" cy="1022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Multi-core </a:t>
            </a:r>
            <a:r>
              <a:rPr lang="en-US" dirty="0" err="1"/>
              <a:t>IoT</a:t>
            </a:r>
            <a:r>
              <a:rPr lang="en-US" dirty="0"/>
              <a:t> Processors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4"/>
            <a:ext cx="2067000" cy="1022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Multi-cluster heterogeneous accelerators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1022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Single-core </a:t>
            </a:r>
            <a:r>
              <a:rPr lang="en-US" dirty="0"/>
              <a:t>micro-controllers</a:t>
            </a:r>
            <a:endParaRPr dirty="0"/>
          </a:p>
        </p:txBody>
      </p: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22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95568" y="971550"/>
            <a:ext cx="639223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/>
              <a:t>PULPino</a:t>
            </a:r>
            <a:endParaRPr b="1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2149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SINGLE-CORE MICRO-CONTROLLERS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 descr="C:\Users\Asus\Downloads\Untitled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47750"/>
            <a:ext cx="6172200" cy="393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95568" y="971550"/>
            <a:ext cx="639223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/>
              <a:t>PULPissimo</a:t>
            </a:r>
            <a:endParaRPr b="1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2149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SINGLE-CORE MICRO-CONTROLLERS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194" name="Picture 2" descr="C:\Users\Asus\Downloads\Untitled (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85400"/>
            <a:ext cx="4191000" cy="39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605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MULTI-CORE IOT PROCESSORS</a:t>
            </a: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995568" y="971550"/>
            <a:ext cx="639223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/>
              <a:t>OpenPULP</a:t>
            </a:r>
            <a:endParaRPr b="1" dirty="0"/>
          </a:p>
        </p:txBody>
      </p:sp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 descr="C:\Users\Asus\Downloads\Untitled (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28750"/>
            <a:ext cx="6353736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458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MULTI-CLUSTER HETEROGENEOUS ACCELERATORS</a:t>
            </a: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5334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33400" y="971550"/>
            <a:ext cx="639223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HERO</a:t>
            </a:r>
            <a:endParaRPr b="1" dirty="0"/>
          </a:p>
        </p:txBody>
      </p:sp>
      <p:sp>
        <p:nvSpPr>
          <p:cNvPr id="3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C:\Users\Asus\Downloads\Untitled (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432437"/>
            <a:ext cx="6722719" cy="354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7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2227250" y="209550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2989074" y="1333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266" name="Picture 2" descr="C:\Users\Asus\Downloads\Untitled (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42950"/>
            <a:ext cx="6614391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 you have any questions</a:t>
            </a:r>
            <a:r>
              <a:rPr lang="en" sz="20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822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4"/>
            <a:ext cx="2067000" cy="718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PROCESSOR CORES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718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SOC </a:t>
            </a:r>
            <a:r>
              <a:rPr lang="en-US" dirty="0" smtClean="0"/>
              <a:t>PLATFORMS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79;p40"/>
          <p:cNvSpPr txBox="1">
            <a:spLocks/>
          </p:cNvSpPr>
          <p:nvPr/>
        </p:nvSpPr>
        <p:spPr>
          <a:xfrm>
            <a:off x="1058461" y="2568384"/>
            <a:ext cx="2067000" cy="7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b="1" dirty="0"/>
              <a:t>PULP PLATFORM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49"/>
            <a:ext cx="3400130" cy="1222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PULP </a:t>
            </a:r>
            <a:r>
              <a:rPr lang="en-US" dirty="0" smtClean="0"/>
              <a:t>PLATFORM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987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410200" y="1885950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PULP is a silicon-proven Parallel Ultra Low Power platform targeting high energy efficiencies. 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PULP PLATFORM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AutoShape 2" descr="PULP - iis-proj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PULP - iis-projec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PULP - iis-project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PULP - iis-project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Asus\Downloads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0" y="2047875"/>
            <a:ext cx="38100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186135" y="3177750"/>
            <a:ext cx="324773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dirty="0"/>
              <a:t>PROCESSOR CORES</a:t>
            </a:r>
            <a:endParaRPr lang="en-US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5568285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07;p43"/>
          <p:cNvSpPr txBox="1">
            <a:spLocks/>
          </p:cNvSpPr>
          <p:nvPr/>
        </p:nvSpPr>
        <p:spPr>
          <a:xfrm>
            <a:off x="5767535" y="3287497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dirty="0" smtClean="0"/>
              <a:t>02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290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IBEX </a:t>
            </a:r>
            <a:r>
              <a:rPr lang="en-US" dirty="0"/>
              <a:t>(</a:t>
            </a:r>
            <a:r>
              <a:rPr lang="en-US" dirty="0" smtClean="0"/>
              <a:t>ZERO-RISCY)</a:t>
            </a: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altLang="en-US" sz="1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Block Diagram</a:t>
            </a:r>
          </a:p>
        </p:txBody>
      </p:sp>
      <p:sp>
        <p:nvSpPr>
          <p:cNvPr id="3" name="AutoShape 2" descr="Block Diagram"/>
          <p:cNvSpPr>
            <a:spLocks noChangeAspect="1" noChangeArrowheads="1"/>
          </p:cNvSpPr>
          <p:nvPr/>
        </p:nvSpPr>
        <p:spPr bwMode="auto">
          <a:xfrm>
            <a:off x="155575" y="-5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Asus\Download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336028"/>
            <a:ext cx="7956550" cy="314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IBEX (ZERO-RISCY)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altLang="en-US" sz="1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ZERO-RISCY pipeline</a:t>
            </a:r>
          </a:p>
        </p:txBody>
      </p:sp>
      <p:sp>
        <p:nvSpPr>
          <p:cNvPr id="4" name="AutoShape 2" descr="ZERO-RISCY pipeline"/>
          <p:cNvSpPr>
            <a:spLocks noChangeAspect="1" noChangeArrowheads="1"/>
          </p:cNvSpPr>
          <p:nvPr/>
        </p:nvSpPr>
        <p:spPr bwMode="auto">
          <a:xfrm>
            <a:off x="155575" y="-5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Asus\Downloads\Untitle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7" y="1276350"/>
            <a:ext cx="7549386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CV32E40P (</a:t>
            </a:r>
            <a:r>
              <a:rPr lang="en-US" dirty="0" smtClean="0"/>
              <a:t>RI5CY)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C:\Users\Asus\Downloads\Untitled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0" y="1376328"/>
            <a:ext cx="8515350" cy="32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CV32E40P (RI5CY)</a:t>
            </a:r>
            <a:endParaRPr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altLang="en-US" sz="1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Block Diagram</a:t>
            </a:r>
          </a:p>
        </p:txBody>
      </p:sp>
      <p:sp>
        <p:nvSpPr>
          <p:cNvPr id="3" name="AutoShape 2" descr="Block Diagram"/>
          <p:cNvSpPr>
            <a:spLocks noChangeAspect="1" noChangeArrowheads="1"/>
          </p:cNvSpPr>
          <p:nvPr/>
        </p:nvSpPr>
        <p:spPr bwMode="auto">
          <a:xfrm>
            <a:off x="155575" y="-5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Asus\Downloads\Untitled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047750"/>
            <a:ext cx="7543800" cy="378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220</Words>
  <Application>Microsoft Office PowerPoint</Application>
  <PresentationFormat>On-screen Show (16:9)</PresentationFormat>
  <Paragraphs>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Montserrat</vt:lpstr>
      <vt:lpstr>Montserrat Medium</vt:lpstr>
      <vt:lpstr>Montserrat ExtraBold</vt:lpstr>
      <vt:lpstr>Montserrat ExtraLight</vt:lpstr>
      <vt:lpstr>Futuristic Background by Slidesgo</vt:lpstr>
      <vt:lpstr>RISC-V Cores in IoT Applications</vt:lpstr>
      <vt:lpstr>01</vt:lpstr>
      <vt:lpstr>PULP PLATFORM</vt:lpstr>
      <vt:lpstr>PULP PLATFORM</vt:lpstr>
      <vt:lpstr>PROCESSOR CORES</vt:lpstr>
      <vt:lpstr>IBEX (ZERO-RISCY)</vt:lpstr>
      <vt:lpstr>IBEX (ZERO-RISCY)</vt:lpstr>
      <vt:lpstr>CV32E40P (RI5CY)</vt:lpstr>
      <vt:lpstr>CV32E40P (RI5CY)</vt:lpstr>
      <vt:lpstr>CVA6 (Ariane)</vt:lpstr>
      <vt:lpstr>COMPARISONS</vt:lpstr>
      <vt:lpstr>SOC PLATFROMS</vt:lpstr>
      <vt:lpstr>SOC PLATFROMS</vt:lpstr>
      <vt:lpstr>SINGLE-CORE MICRO-CONTROLLERS</vt:lpstr>
      <vt:lpstr>SINGLE-CORE MICRO-CONTROLLERS</vt:lpstr>
      <vt:lpstr>MULTI-CORE IOT PROCESSORS</vt:lpstr>
      <vt:lpstr>MULTI-CLUSTER HETEROGENEOUS ACCELERATORS</vt:lpstr>
      <vt:lpstr>SUMMARY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Cores in IoT Applications</dc:title>
  <cp:lastModifiedBy>Asus</cp:lastModifiedBy>
  <cp:revision>10</cp:revision>
  <dcterms:modified xsi:type="dcterms:W3CDTF">2022-10-16T02:05:03Z</dcterms:modified>
</cp:coreProperties>
</file>